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61" r:id="rId4"/>
    <p:sldId id="266" r:id="rId5"/>
    <p:sldId id="303" r:id="rId6"/>
    <p:sldId id="304" r:id="rId7"/>
    <p:sldId id="307" r:id="rId8"/>
    <p:sldId id="308" r:id="rId9"/>
    <p:sldId id="309" r:id="rId10"/>
    <p:sldId id="310" r:id="rId11"/>
    <p:sldId id="311" r:id="rId12"/>
    <p:sldId id="313" r:id="rId13"/>
    <p:sldId id="314" r:id="rId14"/>
    <p:sldId id="271" r:id="rId15"/>
    <p:sldId id="272" r:id="rId16"/>
    <p:sldId id="273" r:id="rId17"/>
    <p:sldId id="274" r:id="rId18"/>
    <p:sldId id="275" r:id="rId19"/>
    <p:sldId id="278" r:id="rId20"/>
    <p:sldId id="315" r:id="rId21"/>
    <p:sldId id="288" r:id="rId22"/>
    <p:sldId id="289" r:id="rId23"/>
    <p:sldId id="291" r:id="rId24"/>
    <p:sldId id="292" r:id="rId25"/>
    <p:sldId id="283" r:id="rId26"/>
    <p:sldId id="300" r:id="rId27"/>
    <p:sldId id="293" r:id="rId28"/>
    <p:sldId id="294" r:id="rId29"/>
    <p:sldId id="296" r:id="rId30"/>
    <p:sldId id="297" r:id="rId31"/>
    <p:sldId id="298" r:id="rId32"/>
    <p:sldId id="299" r:id="rId33"/>
    <p:sldId id="301" r:id="rId34"/>
    <p:sldId id="30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22" d="100"/>
          <a:sy n="22" d="100"/>
        </p:scale>
        <p:origin x="-8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C5A5-A4B5-40B6-B23B-5475FA0E0DEB}" type="datetimeFigureOut">
              <a:rPr lang="en-US" smtClean="0"/>
              <a:pPr/>
              <a:t>10/30/2009</a:t>
            </a:fld>
            <a:endParaRPr lang="en-U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30D6-262F-4103-A2A1-D9CD9017BCB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C5A5-A4B5-40B6-B23B-5475FA0E0DEB}" type="datetimeFigureOut">
              <a:rPr lang="en-US" smtClean="0"/>
              <a:pPr/>
              <a:t>10/30/2009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30D6-262F-4103-A2A1-D9CD9017BCB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C5A5-A4B5-40B6-B23B-5475FA0E0DEB}" type="datetimeFigureOut">
              <a:rPr lang="en-US" smtClean="0"/>
              <a:pPr/>
              <a:t>10/30/2009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30D6-262F-4103-A2A1-D9CD9017BCB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C5A5-A4B5-40B6-B23B-5475FA0E0DEB}" type="datetimeFigureOut">
              <a:rPr lang="en-US" smtClean="0"/>
              <a:pPr/>
              <a:t>10/30/2009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30D6-262F-4103-A2A1-D9CD9017BCB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C5A5-A4B5-40B6-B23B-5475FA0E0DEB}" type="datetimeFigureOut">
              <a:rPr lang="en-US" smtClean="0"/>
              <a:pPr/>
              <a:t>10/30/2009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30D6-262F-4103-A2A1-D9CD9017BCB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C5A5-A4B5-40B6-B23B-5475FA0E0DEB}" type="datetimeFigureOut">
              <a:rPr lang="en-US" smtClean="0"/>
              <a:pPr/>
              <a:t>10/30/2009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30D6-262F-4103-A2A1-D9CD9017BCB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C5A5-A4B5-40B6-B23B-5475FA0E0DEB}" type="datetimeFigureOut">
              <a:rPr lang="en-US" smtClean="0"/>
              <a:pPr/>
              <a:t>10/30/2009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30D6-262F-4103-A2A1-D9CD9017BCB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C5A5-A4B5-40B6-B23B-5475FA0E0DEB}" type="datetimeFigureOut">
              <a:rPr lang="en-US" smtClean="0"/>
              <a:pPr/>
              <a:t>10/30/2009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30D6-262F-4103-A2A1-D9CD9017BCB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C5A5-A4B5-40B6-B23B-5475FA0E0DEB}" type="datetimeFigureOut">
              <a:rPr lang="en-US" smtClean="0"/>
              <a:pPr/>
              <a:t>10/30/2009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30D6-262F-4103-A2A1-D9CD9017BCB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C5A5-A4B5-40B6-B23B-5475FA0E0DEB}" type="datetimeFigureOut">
              <a:rPr lang="en-US" smtClean="0"/>
              <a:pPr/>
              <a:t>10/30/2009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F30D6-262F-4103-A2A1-D9CD9017BCB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C5A5-A4B5-40B6-B23B-5475FA0E0DEB}" type="datetimeFigureOut">
              <a:rPr lang="en-US" smtClean="0"/>
              <a:pPr/>
              <a:t>10/30/2009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B5F30D6-262F-4103-A2A1-D9CD9017BCB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C5A5-A4B5-40B6-B23B-5475FA0E0DEB}" type="datetimeFigureOut">
              <a:rPr lang="en-US" smtClean="0"/>
              <a:pPr/>
              <a:t>10/30/2009</a:t>
            </a:fld>
            <a:endParaRPr lang="en-U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5F30D6-262F-4103-A2A1-D9CD9017BCB0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1028696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  <a:latin typeface="Verdana" pitchFamily="34" charset="0"/>
              </a:rPr>
              <a:t>XIX CONGRESO PANAMERICANO DE ESCUELAS DE HOTELERIA,  GASTRONOMÍA Y TURISMO  CONPEHT, BOLIVIA 2009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3286124"/>
            <a:ext cx="7854696" cy="1752600"/>
          </a:xfrm>
        </p:spPr>
        <p:txBody>
          <a:bodyPr>
            <a:noAutofit/>
          </a:bodyPr>
          <a:lstStyle/>
          <a:p>
            <a:pPr algn="ctr"/>
            <a:r>
              <a:rPr lang="es-ES_tradnl" sz="1800" b="1" dirty="0" smtClean="0">
                <a:solidFill>
                  <a:srgbClr val="002060"/>
                </a:solidFill>
                <a:latin typeface="Verdana" pitchFamily="34" charset="0"/>
              </a:rPr>
              <a:t>“PERSPECTIVAS PARA EL DESARROLLO DE RUTAS GASTRONÓMICAS EN BOLIVIA”</a:t>
            </a:r>
            <a:endParaRPr lang="en-US" sz="18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es-ES_tradnl" sz="1800" b="1" dirty="0" smtClean="0">
                <a:solidFill>
                  <a:srgbClr val="002060"/>
                </a:solidFill>
                <a:latin typeface="Verdana" pitchFamily="34" charset="0"/>
              </a:rPr>
              <a:t> </a:t>
            </a:r>
            <a:endParaRPr lang="en-US" sz="1800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ES" sz="1100" b="1" dirty="0" smtClean="0">
                <a:solidFill>
                  <a:srgbClr val="002060"/>
                </a:solidFill>
                <a:latin typeface="Verdana" pitchFamily="34" charset="0"/>
              </a:rPr>
              <a:t>“La Gastronomía tiene que ser el paisaje que nos </a:t>
            </a:r>
          </a:p>
          <a:p>
            <a:r>
              <a:rPr lang="es-ES" sz="1100" b="1" dirty="0" smtClean="0">
                <a:solidFill>
                  <a:srgbClr val="002060"/>
                </a:solidFill>
                <a:latin typeface="Verdana" pitchFamily="34" charset="0"/>
              </a:rPr>
              <a:t>rodea puesto en el plato” </a:t>
            </a:r>
          </a:p>
          <a:p>
            <a:r>
              <a:rPr lang="es-ES" sz="1100" b="1" dirty="0" smtClean="0">
                <a:solidFill>
                  <a:srgbClr val="002060"/>
                </a:solidFill>
                <a:latin typeface="Verdana" pitchFamily="34" charset="0"/>
              </a:rPr>
              <a:t>Joseph </a:t>
            </a:r>
            <a:r>
              <a:rPr lang="es-ES" sz="1100" b="1" dirty="0" err="1" smtClean="0">
                <a:solidFill>
                  <a:srgbClr val="002060"/>
                </a:solidFill>
                <a:latin typeface="Verdana" pitchFamily="34" charset="0"/>
              </a:rPr>
              <a:t>Plá</a:t>
            </a:r>
            <a:r>
              <a:rPr lang="es-ES" sz="1100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endParaRPr lang="en-US" sz="11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es-ES" sz="1800" b="1" dirty="0" smtClean="0">
                <a:solidFill>
                  <a:srgbClr val="002060"/>
                </a:solidFill>
                <a:latin typeface="Verdana" pitchFamily="34" charset="0"/>
              </a:rPr>
              <a:t> </a:t>
            </a:r>
            <a:endParaRPr lang="en-US" sz="18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es-ES" sz="1200" b="1" dirty="0" err="1" smtClean="0">
                <a:solidFill>
                  <a:srgbClr val="002060"/>
                </a:solidFill>
                <a:latin typeface="Verdana" pitchFamily="34" charset="0"/>
              </a:rPr>
              <a:t>Msc.</a:t>
            </a:r>
            <a:r>
              <a:rPr lang="es-ES" sz="1200" b="1" dirty="0" smtClean="0">
                <a:solidFill>
                  <a:srgbClr val="002060"/>
                </a:solidFill>
                <a:latin typeface="Verdana" pitchFamily="34" charset="0"/>
              </a:rPr>
              <a:t> Karen Wachtel de </a:t>
            </a:r>
            <a:r>
              <a:rPr lang="es-ES" sz="1200" b="1" dirty="0" err="1" smtClean="0">
                <a:solidFill>
                  <a:srgbClr val="002060"/>
                </a:solidFill>
                <a:latin typeface="Verdana" pitchFamily="34" charset="0"/>
              </a:rPr>
              <a:t>De</a:t>
            </a:r>
            <a:r>
              <a:rPr lang="es-ES" sz="1200" b="1" dirty="0" smtClean="0">
                <a:solidFill>
                  <a:srgbClr val="002060"/>
                </a:solidFill>
                <a:latin typeface="Verdana" pitchFamily="34" charset="0"/>
              </a:rPr>
              <a:t> la Quintana </a:t>
            </a:r>
            <a:endParaRPr lang="en-US" sz="12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es-ES" sz="1200" b="1" dirty="0" smtClean="0">
                <a:solidFill>
                  <a:srgbClr val="002060"/>
                </a:solidFill>
                <a:latin typeface="Verdana" pitchFamily="34" charset="0"/>
              </a:rPr>
              <a:t> </a:t>
            </a:r>
            <a:endParaRPr lang="en-US" sz="12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es-ES" sz="1200" b="1" dirty="0" smtClean="0">
                <a:solidFill>
                  <a:srgbClr val="002060"/>
                </a:solidFill>
                <a:latin typeface="Verdana" pitchFamily="34" charset="0"/>
              </a:rPr>
              <a:t>BOLIVIA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229600" cy="785818"/>
          </a:xfrm>
        </p:spPr>
        <p:txBody>
          <a:bodyPr>
            <a:noAutofit/>
          </a:bodyPr>
          <a:lstStyle/>
          <a:p>
            <a:pPr lvl="0"/>
            <a:r>
              <a:rPr lang="es-BO" sz="2800" b="1" dirty="0" smtClean="0">
                <a:solidFill>
                  <a:srgbClr val="002060"/>
                </a:solidFill>
                <a:latin typeface="Verdana" pitchFamily="34" charset="0"/>
              </a:rPr>
              <a:t>Variedad de la  gastronomía de Bolivia. Platos típicos por regiones.  </a:t>
            </a:r>
            <a:endParaRPr lang="en-US" sz="2800" dirty="0" smtClean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9" name="8 Marcador de contenido" descr="rang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10" name="9 Marcador de contenido" descr="Foto comida Mercado Padcay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229600" cy="785818"/>
          </a:xfrm>
        </p:spPr>
        <p:txBody>
          <a:bodyPr>
            <a:noAutofit/>
          </a:bodyPr>
          <a:lstStyle/>
          <a:p>
            <a:pPr lvl="0"/>
            <a:r>
              <a:rPr lang="es-BO" sz="2800" b="1" dirty="0" smtClean="0">
                <a:solidFill>
                  <a:srgbClr val="002060"/>
                </a:solidFill>
                <a:latin typeface="Verdana" pitchFamily="34" charset="0"/>
              </a:rPr>
              <a:t>Variedad de la  gastronomía de Bolivia. Platos típicos por regiones.  </a:t>
            </a:r>
            <a:endParaRPr lang="en-US" sz="2800" dirty="0" smtClean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7" name="6 Marcador de contenido" descr="chanca de poll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8" name="7 Marcador de contenido" descr="sopa de mani 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229600" cy="785818"/>
          </a:xfrm>
        </p:spPr>
        <p:txBody>
          <a:bodyPr>
            <a:noAutofit/>
          </a:bodyPr>
          <a:lstStyle/>
          <a:p>
            <a:pPr lvl="0"/>
            <a:r>
              <a:rPr lang="es-BO" sz="2800" b="1" dirty="0" smtClean="0">
                <a:solidFill>
                  <a:srgbClr val="002060"/>
                </a:solidFill>
                <a:latin typeface="Verdana" pitchFamily="34" charset="0"/>
              </a:rPr>
              <a:t>Variedad de la  gastronomía de Bolivia. Platos típicos por regiones.  </a:t>
            </a:r>
            <a:endParaRPr lang="en-US" sz="2800" dirty="0" smtClean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9" name="8 Marcador de contenido" descr="asado a la pail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10" name="9 Marcador de contenido" descr="Tamale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229600" cy="785818"/>
          </a:xfrm>
        </p:spPr>
        <p:txBody>
          <a:bodyPr>
            <a:noAutofit/>
          </a:bodyPr>
          <a:lstStyle/>
          <a:p>
            <a:pPr lvl="0"/>
            <a:r>
              <a:rPr lang="es-BO" sz="2800" b="1" dirty="0" smtClean="0">
                <a:solidFill>
                  <a:srgbClr val="002060"/>
                </a:solidFill>
                <a:latin typeface="Verdana" pitchFamily="34" charset="0"/>
              </a:rPr>
              <a:t>Variedad de la  gastronomía de Bolivia. Platos típicos por regiones.  </a:t>
            </a:r>
            <a:endParaRPr lang="en-US" sz="2800" dirty="0" smtClean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7" name="6 Marcador de contenido" descr="chicharro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8" name="7 Marcador de contenido" descr="choclo del vall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BO" sz="2400" b="1" dirty="0" smtClean="0">
                <a:latin typeface="Verdana" pitchFamily="34" charset="0"/>
              </a:rPr>
              <a:t>ABORDANDO EL TEMA</a:t>
            </a:r>
            <a:endParaRPr lang="en-US" sz="2400" dirty="0">
              <a:latin typeface="Verdana" pitchFamily="34" charset="0"/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BO" b="1" dirty="0" smtClean="0">
                <a:latin typeface="Verdana" pitchFamily="34" charset="0"/>
              </a:rPr>
              <a:t> </a:t>
            </a:r>
            <a:endParaRPr lang="en-US" dirty="0" smtClean="0">
              <a:latin typeface="Verdana" pitchFamily="34" charset="0"/>
            </a:endParaRPr>
          </a:p>
          <a:p>
            <a:pPr lvl="0"/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La “comida” como componente central del PRODUCTO TURISTICO.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 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0"/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Gastronomía ELEMENTO CENTRAL del PRODUCTO TURÍSTICO del siglo XXI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	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0"/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Nuevo enfoque y paradigma: 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 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sz="1400" b="1" u="sng" dirty="0" smtClean="0">
                <a:solidFill>
                  <a:srgbClr val="002060"/>
                </a:solidFill>
                <a:latin typeface="Verdana" pitchFamily="34" charset="0"/>
              </a:rPr>
              <a:t>“Atención con excelencia”</a:t>
            </a:r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 a multiplicidad de </a:t>
            </a:r>
            <a:r>
              <a:rPr lang="es-BO" sz="1400" b="1" u="sng" dirty="0" smtClean="0">
                <a:solidFill>
                  <a:srgbClr val="002060"/>
                </a:solidFill>
                <a:latin typeface="Verdana" pitchFamily="34" charset="0"/>
              </a:rPr>
              <a:t>elementos</a:t>
            </a:r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 que van más allá de la RECETA y la COCINA.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0"/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Cual es el secreto del éxito de los países y emprendimientos que han conseguido hacer de “su gastronomía” el atractivo principal en rutas y destinos turísticos”.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0">
              <a:buNone/>
            </a:pPr>
            <a:r>
              <a:rPr lang="es-BO" b="1" dirty="0" smtClean="0">
                <a:latin typeface="Verdana" pitchFamily="34" charset="0"/>
              </a:rPr>
              <a:t> </a:t>
            </a:r>
            <a:endParaRPr lang="en-US" dirty="0" smtClean="0">
              <a:latin typeface="Verdana" pitchFamily="34" charset="0"/>
            </a:endParaRPr>
          </a:p>
          <a:p>
            <a:endParaRPr lang="en-US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BO" sz="2800" b="1" dirty="0" smtClean="0">
                <a:latin typeface="Verdana" pitchFamily="34" charset="0"/>
              </a:rPr>
              <a:t/>
            </a:r>
            <a:br>
              <a:rPr lang="es-BO" sz="2800" b="1" dirty="0" smtClean="0">
                <a:latin typeface="Verdana" pitchFamily="34" charset="0"/>
              </a:rPr>
            </a:br>
            <a:r>
              <a:rPr lang="es-BO" sz="2800" b="1" dirty="0" smtClean="0">
                <a:latin typeface="Verdana" pitchFamily="34" charset="0"/>
              </a:rPr>
              <a:t/>
            </a:r>
            <a:br>
              <a:rPr lang="es-BO" sz="2800" b="1" dirty="0" smtClean="0">
                <a:latin typeface="Verdana" pitchFamily="34" charset="0"/>
              </a:rPr>
            </a:br>
            <a:r>
              <a:rPr lang="es-BO" sz="2700" b="1" dirty="0" smtClean="0">
                <a:latin typeface="Verdana" pitchFamily="34" charset="0"/>
              </a:rPr>
              <a:t>GASTRONOMIA para el TURISMO. </a:t>
            </a:r>
            <a:br>
              <a:rPr lang="es-BO" sz="2700" b="1" dirty="0" smtClean="0">
                <a:latin typeface="Verdana" pitchFamily="34" charset="0"/>
              </a:rPr>
            </a:br>
            <a:r>
              <a:rPr lang="es-BO" sz="2700" dirty="0" smtClean="0">
                <a:latin typeface="Verdana" pitchFamily="34" charset="0"/>
              </a:rPr>
              <a:t>¿De qué estamos hablando?........ </a:t>
            </a:r>
            <a:endParaRPr lang="en-US" sz="2700" dirty="0">
              <a:latin typeface="Verdana" pitchFamily="34" charset="0"/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Cuando hablamos de GASTRONOMÍA, nos referimos:  </a:t>
            </a:r>
          </a:p>
          <a:p>
            <a:pPr>
              <a:buNone/>
            </a:pP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a la cocina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a la buena mesa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al producto básico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a  su forma, 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a  cómo se la produce,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a la tierra donde se cría o cultiva,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a las tradiciones de elaborarlo y conservarlo, 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a los lugares donde apreciarlo y gustarlo, 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a las maneras en que nos lo  presentan,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al  cocinero que la elabora y presenta,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los lugares  donde poder comprarlo, 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a las fiestas en las que son el motivo principal, 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en definitiva,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 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es-BO" b="1" i="1" dirty="0" smtClean="0">
                <a:solidFill>
                  <a:srgbClr val="002060"/>
                </a:solidFill>
                <a:latin typeface="Verdana" pitchFamily="34" charset="0"/>
              </a:rPr>
              <a:t>“a un mundo y una cultura alrededor de ese suculento objeto” d</a:t>
            </a:r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eseado que nos impulse a llegar a un destino, donde poder con él deleitar nuestros sentidos. </a:t>
            </a:r>
            <a:endParaRPr lang="en-US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endParaRPr lang="en-US" b="1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>   </a:t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BO" sz="2800" b="1" dirty="0" smtClean="0">
                <a:latin typeface="Verdana" pitchFamily="34" charset="0"/>
              </a:rPr>
              <a:t/>
            </a:r>
            <a:br>
              <a:rPr lang="es-BO" sz="2800" b="1" dirty="0" smtClean="0">
                <a:latin typeface="Verdana" pitchFamily="34" charset="0"/>
              </a:rPr>
            </a:br>
            <a:r>
              <a:rPr lang="es-ES" sz="2700" b="1" dirty="0" smtClean="0">
                <a:latin typeface="Verdana" pitchFamily="34" charset="0"/>
              </a:rPr>
              <a:t>ACTIVIDADES DEL TURISMO GASTRONOMICO</a:t>
            </a:r>
            <a:r>
              <a:rPr lang="es-BO" sz="3200" b="1" dirty="0" smtClean="0">
                <a:latin typeface="Verdana" pitchFamily="34" charset="0"/>
              </a:rPr>
              <a:t/>
            </a:r>
            <a:br>
              <a:rPr lang="es-BO" sz="3200" b="1" dirty="0" smtClean="0">
                <a:latin typeface="Verdana" pitchFamily="34" charset="0"/>
              </a:rPr>
            </a:br>
            <a:endParaRPr lang="en-US" sz="2800" dirty="0">
              <a:latin typeface="Verdana" pitchFamily="34" charset="0"/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ACTIVIDADES:</a:t>
            </a:r>
          </a:p>
          <a:p>
            <a:pPr>
              <a:buNone/>
            </a:pPr>
            <a:endParaRPr lang="en-US" sz="14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0"/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Asistir a un buen </a:t>
            </a:r>
            <a:r>
              <a:rPr lang="es-ES" sz="1400" b="1" u="sng" dirty="0" smtClean="0">
                <a:solidFill>
                  <a:srgbClr val="002060"/>
                </a:solidFill>
                <a:latin typeface="Verdana" pitchFamily="34" charset="0"/>
              </a:rPr>
              <a:t>restaurante</a:t>
            </a:r>
            <a:r>
              <a:rPr lang="es-ES" sz="1400" b="1" dirty="0" smtClean="0">
                <a:latin typeface="Verdana" pitchFamily="34" charset="0"/>
              </a:rPr>
              <a:t> </a:t>
            </a:r>
            <a:endParaRPr lang="en-US" sz="1400" b="1" dirty="0" smtClean="0">
              <a:latin typeface="Verdana" pitchFamily="34" charset="0"/>
            </a:endParaRPr>
          </a:p>
          <a:p>
            <a:pPr lvl="0"/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Visita de mercados, tiendas de venta de productos alimenticios locales,</a:t>
            </a:r>
            <a:endParaRPr lang="en-US" sz="14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0"/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visita a casas de los lugareños que producen los alimentos</a:t>
            </a:r>
            <a:endParaRPr lang="en-US" sz="14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0"/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Participación en fiestas locales. </a:t>
            </a:r>
            <a:endParaRPr lang="en-US" sz="14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 </a:t>
            </a:r>
            <a:endParaRPr lang="en-US" sz="14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OBJETIVO: </a:t>
            </a:r>
          </a:p>
          <a:p>
            <a:pPr>
              <a:buNone/>
            </a:pPr>
            <a:endParaRPr lang="en-US" sz="14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0"/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No sólo visitar, sino ser sorprendido con nuevos </a:t>
            </a:r>
            <a:r>
              <a:rPr lang="es-ES" sz="1400" b="1" u="sng" dirty="0" smtClean="0">
                <a:solidFill>
                  <a:srgbClr val="002060"/>
                </a:solidFill>
                <a:latin typeface="Verdana" pitchFamily="34" charset="0"/>
              </a:rPr>
              <a:t>sabores</a:t>
            </a:r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 y/o preparaciones culinarias. Es una nueva opción de aventura del buen comer.</a:t>
            </a:r>
            <a:endParaRPr lang="en-US" sz="14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>   </a:t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BO" sz="2800" b="1" dirty="0" smtClean="0">
                <a:latin typeface="Verdana" pitchFamily="34" charset="0"/>
              </a:rPr>
              <a:t/>
            </a:r>
            <a:br>
              <a:rPr lang="es-BO" sz="2800" b="1" dirty="0" smtClean="0">
                <a:latin typeface="Verdana" pitchFamily="34" charset="0"/>
              </a:rPr>
            </a:br>
            <a:r>
              <a:rPr lang="es-ES" sz="2700" b="1" dirty="0" smtClean="0">
                <a:latin typeface="Verdana" pitchFamily="34" charset="0"/>
              </a:rPr>
              <a:t>ELEMENTOS CONDICIONANTES PARA LA ESTRUCTURACIÓN DE OFERTA TURISTICA “RELEVANTE” EN TORNO A LA GASTRONOMIA.  (en Bolivia)</a:t>
            </a:r>
            <a:endParaRPr lang="en-US" sz="2700" dirty="0">
              <a:latin typeface="Verdana" pitchFamily="34" charset="0"/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43891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1.- Se requiere </a:t>
            </a:r>
            <a:r>
              <a:rPr lang="es-BO" sz="1600" b="1" dirty="0" smtClean="0">
                <a:solidFill>
                  <a:srgbClr val="002060"/>
                </a:solidFill>
                <a:latin typeface="Verdana" pitchFamily="34" charset="0"/>
              </a:rPr>
              <a:t>identificar y priorizar  temas culinarios que remarcan la identidad de sitios, rutas o regiones</a:t>
            </a:r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, factibles para promover su venta.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algn="just">
              <a:buNone/>
            </a:pP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algn="just">
              <a:buNone/>
            </a:pPr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2.- </a:t>
            </a:r>
            <a:r>
              <a:rPr lang="es-BO" sz="1600" b="1" dirty="0" smtClean="0">
                <a:solidFill>
                  <a:srgbClr val="002060"/>
                </a:solidFill>
                <a:latin typeface="Verdana" pitchFamily="34" charset="0"/>
              </a:rPr>
              <a:t>Enlazar desde la etapa inicial de la preparación de la oferta gastronómica, actividades recreativas y modalidades  de turismo</a:t>
            </a:r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,  con el producto alimenticio que se pone en valor.</a:t>
            </a:r>
          </a:p>
          <a:p>
            <a:pPr algn="just">
              <a:buNone/>
            </a:pP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algn="just">
              <a:buNone/>
            </a:pPr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3.- La    gastronomía que   es   parte   sustancial   de la identidad de los habitantes de una región </a:t>
            </a:r>
            <a:r>
              <a:rPr lang="es-ES_tradnl" sz="1600" b="1" dirty="0" smtClean="0">
                <a:solidFill>
                  <a:srgbClr val="002060"/>
                </a:solidFill>
                <a:latin typeface="Verdana" pitchFamily="34" charset="0"/>
              </a:rPr>
              <a:t>debe promoverse como un elemento central del desarrollo económico local.  </a:t>
            </a:r>
          </a:p>
          <a:p>
            <a:pPr algn="just">
              <a:buNone/>
            </a:pPr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algn="just">
              <a:buNone/>
            </a:pPr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4.-  Mostrar la riqueza cultural gastronómica de Bolivia con calidad,  </a:t>
            </a:r>
            <a:r>
              <a:rPr lang="es-ES" sz="1600" b="1" dirty="0" smtClean="0">
                <a:solidFill>
                  <a:srgbClr val="002060"/>
                </a:solidFill>
                <a:latin typeface="Verdana" pitchFamily="34" charset="0"/>
              </a:rPr>
              <a:t>supone altos niveles de capacitación y recursos humanos preparados</a:t>
            </a:r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, tanto para su preparación y presentación como para la comercialización.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endParaRPr lang="en-US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>   </a:t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BO" sz="2700" b="1" dirty="0" smtClean="0">
                <a:latin typeface="Verdana" pitchFamily="34" charset="0"/>
              </a:rPr>
              <a:t/>
            </a:r>
            <a:br>
              <a:rPr lang="es-BO" sz="2700" b="1" dirty="0" smtClean="0">
                <a:latin typeface="Verdana" pitchFamily="34" charset="0"/>
              </a:rPr>
            </a:br>
            <a:r>
              <a:rPr lang="es-ES" sz="2700" b="1" dirty="0" smtClean="0">
                <a:latin typeface="Verdana" pitchFamily="34" charset="0"/>
              </a:rPr>
              <a:t>ELEMENTOS CONDICIONANTES …</a:t>
            </a:r>
            <a:endParaRPr lang="en-US" sz="2700" dirty="0">
              <a:latin typeface="Verdana" pitchFamily="34" charset="0"/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5.- </a:t>
            </a:r>
            <a:r>
              <a:rPr lang="es-ES" sz="1600" b="1" dirty="0" smtClean="0">
                <a:solidFill>
                  <a:srgbClr val="002060"/>
                </a:solidFill>
                <a:latin typeface="Verdana" pitchFamily="34" charset="0"/>
              </a:rPr>
              <a:t>El restaurante, sitio en el cual se expende el producto gastronómico, es fundamental </a:t>
            </a:r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en la percepción y valoración gastronómica, por tanto la inversión adecuada, la decoración y todos los elementos circundantes con la llegada del plato a la mesa del turista o consumidor, son determinantes para la valoración gastronómica.  </a:t>
            </a:r>
          </a:p>
          <a:p>
            <a:pPr>
              <a:buNone/>
            </a:pP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6.-  Reconocer   que   </a:t>
            </a:r>
            <a:r>
              <a:rPr lang="es-ES" sz="1600" b="1" dirty="0" smtClean="0">
                <a:solidFill>
                  <a:srgbClr val="002060"/>
                </a:solidFill>
                <a:latin typeface="Verdana" pitchFamily="34" charset="0"/>
              </a:rPr>
              <a:t>combinar    turismo   y   gastronomía  garantiza la posibilidad de ampliar el valor del destino Bolivia</a:t>
            </a:r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, entonces el estado debe trabajar en la formulación y aplicación de Políticas y Programas de fomento financiero y  técnico.</a:t>
            </a:r>
          </a:p>
          <a:p>
            <a:pPr>
              <a:buNone/>
            </a:pP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7.- </a:t>
            </a:r>
            <a:r>
              <a:rPr lang="es-ES" sz="1600" b="1" dirty="0" smtClean="0">
                <a:solidFill>
                  <a:srgbClr val="002060"/>
                </a:solidFill>
                <a:latin typeface="Verdana" pitchFamily="34" charset="0"/>
              </a:rPr>
              <a:t>La internacionalización de la comida </a:t>
            </a:r>
            <a:r>
              <a:rPr lang="es-ES" sz="1400" b="1" dirty="0" smtClean="0">
                <a:solidFill>
                  <a:srgbClr val="002060"/>
                </a:solidFill>
                <a:latin typeface="Verdana" pitchFamily="34" charset="0"/>
              </a:rPr>
              <a:t>Bolivia  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endParaRPr lang="en-US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>   </a:t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ES" sz="2400" b="1" dirty="0" smtClean="0">
                <a:latin typeface="Verdana" pitchFamily="34" charset="0"/>
              </a:rPr>
              <a:t/>
            </a:r>
            <a:br>
              <a:rPr lang="es-ES" sz="2400" b="1" dirty="0" smtClean="0">
                <a:latin typeface="Verdana" pitchFamily="34" charset="0"/>
              </a:rPr>
            </a:br>
            <a:r>
              <a:rPr lang="es-BO" sz="2700" b="1" dirty="0" smtClean="0">
                <a:latin typeface="Verdana" pitchFamily="34" charset="0"/>
              </a:rPr>
              <a:t/>
            </a:r>
            <a:br>
              <a:rPr lang="es-BO" sz="2700" b="1" dirty="0" smtClean="0">
                <a:latin typeface="Verdana" pitchFamily="34" charset="0"/>
              </a:rPr>
            </a:br>
            <a:r>
              <a:rPr lang="es-ES" sz="2700" b="1" dirty="0" smtClean="0">
                <a:latin typeface="Verdana" pitchFamily="34" charset="0"/>
              </a:rPr>
              <a:t>POTENCIALES    RUTAS   TURÍSTICAS GASTRONÓMICAS  EN   BOLIVIA</a:t>
            </a:r>
            <a:endParaRPr lang="en-US" sz="2700" dirty="0">
              <a:latin typeface="Verdana" pitchFamily="34" charset="0"/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Rutas de los mercados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1"/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De frutas  (en La Paz algunas Agencias ya la ofrecen) 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1"/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Mercado campesino (Tarija imperdible para cualquier visitante)  </a:t>
            </a:r>
          </a:p>
          <a:p>
            <a:pPr lvl="1"/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Rutas eco agro turísticas; de la Castaña y el café (Cobija, Santa Cruz y Yungas)</a:t>
            </a:r>
          </a:p>
          <a:p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Rutas del Chocolate (Alto Beni y Sucre)</a:t>
            </a:r>
          </a:p>
          <a:p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Ruta del pescado y del caimán (Trinidad)  </a:t>
            </a:r>
          </a:p>
          <a:p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Ruta del pescado y el violín chaqueño (</a:t>
            </a:r>
            <a:r>
              <a:rPr lang="es-ES_tradnl" sz="1400" b="1" dirty="0" err="1" smtClean="0">
                <a:solidFill>
                  <a:srgbClr val="002060"/>
                </a:solidFill>
                <a:latin typeface="Verdana" pitchFamily="34" charset="0"/>
              </a:rPr>
              <a:t>Villamontes</a:t>
            </a:r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) </a:t>
            </a:r>
          </a:p>
          <a:p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Ruta del jamón y el vino (Tarija)</a:t>
            </a:r>
          </a:p>
          <a:p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Ruta del queso y el horneado (San Javier y la </a:t>
            </a:r>
            <a:r>
              <a:rPr lang="es-ES_tradnl" sz="1400" b="1" dirty="0" err="1" smtClean="0">
                <a:solidFill>
                  <a:srgbClr val="002060"/>
                </a:solidFill>
                <a:latin typeface="Verdana" pitchFamily="34" charset="0"/>
              </a:rPr>
              <a:t>Chiquitanía</a:t>
            </a:r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) </a:t>
            </a:r>
          </a:p>
          <a:p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Rutas del ají (Chuquisaca: Padilla, </a:t>
            </a:r>
            <a:r>
              <a:rPr lang="es-ES_tradnl" sz="1400" b="1" dirty="0" err="1" smtClean="0">
                <a:solidFill>
                  <a:srgbClr val="002060"/>
                </a:solidFill>
                <a:latin typeface="Verdana" pitchFamily="34" charset="0"/>
              </a:rPr>
              <a:t>Huacareta</a:t>
            </a:r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) </a:t>
            </a:r>
            <a:endParaRPr lang="en-US" sz="1400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400" b="1" dirty="0" smtClean="0">
                <a:latin typeface="Verdana" pitchFamily="34" charset="0"/>
              </a:rPr>
              <a:t>PERSPECTIVAS PARA EL DESARROLLO DE RUTAS GASTRONÓMICAS EN BOLIVIA</a:t>
            </a:r>
            <a:endParaRPr lang="en-US" sz="2400" b="1" dirty="0">
              <a:latin typeface="Verdana" pitchFamily="34" charset="0"/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dirty="0" smtClean="0">
                <a:solidFill>
                  <a:srgbClr val="002060"/>
                </a:solidFill>
                <a:latin typeface="Verdana" pitchFamily="34" charset="0"/>
              </a:rPr>
              <a:t> </a:t>
            </a:r>
            <a:endParaRPr lang="en-US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ES_tradnl" sz="2000" b="1" dirty="0" smtClean="0">
                <a:solidFill>
                  <a:srgbClr val="002060"/>
                </a:solidFill>
                <a:latin typeface="Verdana" pitchFamily="34" charset="0"/>
              </a:rPr>
              <a:t>Desde la visión de la PLANIFICACIÓN ESTRATÉGICA</a:t>
            </a:r>
            <a:endParaRPr lang="en-US" sz="20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ES_tradnl" sz="2000" b="1" dirty="0" smtClean="0">
                <a:solidFill>
                  <a:srgbClr val="002060"/>
                </a:solidFill>
                <a:latin typeface="Verdana" pitchFamily="34" charset="0"/>
              </a:rPr>
              <a:t> </a:t>
            </a:r>
            <a:endParaRPr lang="en-US" sz="20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Aproximaciones y reflexiones sobre la experiencia boliviana que pueden también ser válidas para  trabajar en otros destinos del continente americano.</a:t>
            </a:r>
            <a:endParaRPr lang="en-US" sz="14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endParaRPr lang="es-ES_tradnl" sz="14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ES_tradnl" sz="1400" b="1" dirty="0" smtClean="0">
                <a:solidFill>
                  <a:srgbClr val="002060"/>
                </a:solidFill>
                <a:latin typeface="Verdana" pitchFamily="34" charset="0"/>
              </a:rPr>
              <a:t>Condicionan</a:t>
            </a:r>
            <a:r>
              <a:rPr lang="es-BO" sz="1400" b="1" dirty="0" err="1" smtClean="0">
                <a:solidFill>
                  <a:srgbClr val="002060"/>
                </a:solidFill>
                <a:latin typeface="Verdana" pitchFamily="34" charset="0"/>
              </a:rPr>
              <a:t>tes</a:t>
            </a:r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,  casi determinantes, para desarrollar “Rutas Turísticas sobre la base de la  Gastronomía. </a:t>
            </a:r>
            <a:endParaRPr lang="en-US" sz="1400" b="1" dirty="0" smtClean="0">
              <a:latin typeface="Verdana" pitchFamily="34" charset="0"/>
            </a:endParaRPr>
          </a:p>
          <a:p>
            <a:endParaRPr lang="en-US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800" b="1" dirty="0" smtClean="0">
                <a:solidFill>
                  <a:srgbClr val="002060"/>
                </a:solidFill>
                <a:latin typeface="Verdana" pitchFamily="34" charset="0"/>
              </a:rPr>
              <a:t>RUTA DE MERCADOS</a:t>
            </a:r>
            <a:br>
              <a:rPr lang="es-ES" sz="2800" b="1" dirty="0" smtClean="0">
                <a:solidFill>
                  <a:srgbClr val="002060"/>
                </a:solidFill>
                <a:latin typeface="Verdana" pitchFamily="34" charset="0"/>
              </a:rPr>
            </a:br>
            <a:r>
              <a:rPr lang="es-ES" sz="2800" dirty="0" smtClean="0">
                <a:solidFill>
                  <a:srgbClr val="002060"/>
                </a:solidFill>
                <a:latin typeface="Verdana" pitchFamily="34" charset="0"/>
              </a:rPr>
              <a:t/>
            </a:r>
            <a:br>
              <a:rPr lang="es-ES" sz="2800" dirty="0" smtClean="0">
                <a:solidFill>
                  <a:srgbClr val="002060"/>
                </a:solidFill>
                <a:latin typeface="Verdana" pitchFamily="34" charset="0"/>
              </a:rPr>
            </a:br>
            <a:endParaRPr lang="en-US" sz="2800" dirty="0" smtClean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4040188" cy="1157302"/>
          </a:xfrm>
        </p:spPr>
        <p:txBody>
          <a:bodyPr/>
          <a:lstStyle/>
          <a:p>
            <a:r>
              <a:rPr lang="es-ES" dirty="0" smtClean="0">
                <a:latin typeface="Verdana" pitchFamily="34" charset="0"/>
              </a:rPr>
              <a:t>MERCADO CAMPESINO</a:t>
            </a:r>
          </a:p>
          <a:p>
            <a:r>
              <a:rPr lang="es-ES" dirty="0" smtClean="0">
                <a:latin typeface="Verdana" pitchFamily="34" charset="0"/>
              </a:rPr>
              <a:t>TARIJA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71613"/>
            <a:ext cx="4041775" cy="714379"/>
          </a:xfrm>
        </p:spPr>
        <p:txBody>
          <a:bodyPr/>
          <a:lstStyle/>
          <a:p>
            <a:r>
              <a:rPr lang="es-ES" dirty="0" smtClean="0">
                <a:latin typeface="Verdana" pitchFamily="34" charset="0"/>
              </a:rPr>
              <a:t>PRODUCTOS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15" name="14 Marcador de contenido" descr="artesanias de cuero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223470" y="2514600"/>
            <a:ext cx="2884885" cy="3846513"/>
          </a:xfrm>
        </p:spPr>
      </p:pic>
      <p:pic>
        <p:nvPicPr>
          <p:cNvPr id="14" name="13 Marcador de contenido" descr="Productos de la campiña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922786"/>
            <a:ext cx="4040188" cy="30301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800" b="1" dirty="0" smtClean="0">
                <a:solidFill>
                  <a:srgbClr val="002060"/>
                </a:solidFill>
                <a:latin typeface="Verdana" pitchFamily="34" charset="0"/>
              </a:rPr>
              <a:t>RUTA DE MERCADOS</a:t>
            </a:r>
            <a:br>
              <a:rPr lang="es-ES" sz="2800" b="1" dirty="0" smtClean="0">
                <a:solidFill>
                  <a:srgbClr val="002060"/>
                </a:solidFill>
                <a:latin typeface="Verdana" pitchFamily="34" charset="0"/>
              </a:rPr>
            </a:br>
            <a:r>
              <a:rPr lang="es-ES" sz="2800" dirty="0" smtClean="0">
                <a:solidFill>
                  <a:srgbClr val="002060"/>
                </a:solidFill>
                <a:latin typeface="Verdana" pitchFamily="34" charset="0"/>
              </a:rPr>
              <a:t/>
            </a:r>
            <a:br>
              <a:rPr lang="es-ES" sz="2800" dirty="0" smtClean="0">
                <a:solidFill>
                  <a:srgbClr val="002060"/>
                </a:solidFill>
                <a:latin typeface="Verdana" pitchFamily="34" charset="0"/>
              </a:rPr>
            </a:br>
            <a:endParaRPr lang="en-US" sz="2800" dirty="0" smtClean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4040188" cy="1157302"/>
          </a:xfrm>
        </p:spPr>
        <p:txBody>
          <a:bodyPr/>
          <a:lstStyle/>
          <a:p>
            <a:r>
              <a:rPr lang="es-ES" dirty="0" smtClean="0">
                <a:latin typeface="Verdana" pitchFamily="34" charset="0"/>
              </a:rPr>
              <a:t>MERCADO CAMPESINO</a:t>
            </a:r>
          </a:p>
          <a:p>
            <a:r>
              <a:rPr lang="es-ES" dirty="0" smtClean="0">
                <a:latin typeface="Verdana" pitchFamily="34" charset="0"/>
              </a:rPr>
              <a:t>TARIJA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71613"/>
            <a:ext cx="4041775" cy="714379"/>
          </a:xfrm>
        </p:spPr>
        <p:txBody>
          <a:bodyPr/>
          <a:lstStyle/>
          <a:p>
            <a:r>
              <a:rPr lang="es-ES" dirty="0" smtClean="0">
                <a:latin typeface="Verdana" pitchFamily="34" charset="0"/>
              </a:rPr>
              <a:t>VENDEDORAS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9" name="8 Marcador de contenido" descr="pan en el capesino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22786"/>
            <a:ext cx="4040188" cy="3030141"/>
          </a:xfrm>
        </p:spPr>
      </p:pic>
      <p:pic>
        <p:nvPicPr>
          <p:cNvPr id="10" name="9 Marcador de contenido" descr="venta de franbuez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23470" y="2514600"/>
            <a:ext cx="2884885" cy="3846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800" b="1" dirty="0" smtClean="0">
                <a:solidFill>
                  <a:srgbClr val="002060"/>
                </a:solidFill>
                <a:latin typeface="Verdana" pitchFamily="34" charset="0"/>
              </a:rPr>
              <a:t>RUTA DE MERCADOS</a:t>
            </a:r>
            <a:br>
              <a:rPr lang="es-ES" sz="2800" b="1" dirty="0" smtClean="0">
                <a:solidFill>
                  <a:srgbClr val="002060"/>
                </a:solidFill>
                <a:latin typeface="Verdana" pitchFamily="34" charset="0"/>
              </a:rPr>
            </a:br>
            <a:r>
              <a:rPr lang="es-ES" sz="2800" dirty="0" smtClean="0">
                <a:solidFill>
                  <a:srgbClr val="002060"/>
                </a:solidFill>
                <a:latin typeface="Verdana" pitchFamily="34" charset="0"/>
              </a:rPr>
              <a:t/>
            </a:r>
            <a:br>
              <a:rPr lang="es-ES" sz="2800" dirty="0" smtClean="0">
                <a:solidFill>
                  <a:srgbClr val="002060"/>
                </a:solidFill>
                <a:latin typeface="Verdana" pitchFamily="34" charset="0"/>
              </a:rPr>
            </a:br>
            <a:endParaRPr lang="en-US" sz="2800" dirty="0" smtClean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4040188" cy="1157302"/>
          </a:xfrm>
        </p:spPr>
        <p:txBody>
          <a:bodyPr/>
          <a:lstStyle/>
          <a:p>
            <a:r>
              <a:rPr lang="es-ES" dirty="0" smtClean="0">
                <a:latin typeface="Verdana" pitchFamily="34" charset="0"/>
              </a:rPr>
              <a:t>MERCADO CAMPESINO</a:t>
            </a:r>
          </a:p>
          <a:p>
            <a:r>
              <a:rPr lang="es-ES" dirty="0" smtClean="0">
                <a:latin typeface="Verdana" pitchFamily="34" charset="0"/>
              </a:rPr>
              <a:t>TARIJA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71613"/>
            <a:ext cx="4041775" cy="714379"/>
          </a:xfrm>
        </p:spPr>
        <p:txBody>
          <a:bodyPr/>
          <a:lstStyle/>
          <a:p>
            <a:r>
              <a:rPr lang="es-ES" dirty="0" smtClean="0">
                <a:latin typeface="Verdana" pitchFamily="34" charset="0"/>
              </a:rPr>
              <a:t>PRODUCTOS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12" name="11 Marcador de contenido" descr="aji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22786"/>
            <a:ext cx="4040188" cy="3030141"/>
          </a:xfrm>
        </p:spPr>
      </p:pic>
      <p:pic>
        <p:nvPicPr>
          <p:cNvPr id="13" name="12 Marcador de contenido" descr="cacha de membrillo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922191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800" b="1" dirty="0" smtClean="0">
                <a:solidFill>
                  <a:srgbClr val="002060"/>
                </a:solidFill>
                <a:latin typeface="Verdana" pitchFamily="34" charset="0"/>
              </a:rPr>
              <a:t>RUTA DE MERCADOS</a:t>
            </a:r>
            <a:br>
              <a:rPr lang="es-ES" sz="2800" b="1" dirty="0" smtClean="0">
                <a:solidFill>
                  <a:srgbClr val="002060"/>
                </a:solidFill>
                <a:latin typeface="Verdana" pitchFamily="34" charset="0"/>
              </a:rPr>
            </a:br>
            <a:r>
              <a:rPr lang="es-ES" sz="2800" dirty="0" smtClean="0">
                <a:solidFill>
                  <a:srgbClr val="002060"/>
                </a:solidFill>
                <a:latin typeface="Verdana" pitchFamily="34" charset="0"/>
              </a:rPr>
              <a:t/>
            </a:r>
            <a:br>
              <a:rPr lang="es-ES" sz="2800" dirty="0" smtClean="0">
                <a:solidFill>
                  <a:srgbClr val="002060"/>
                </a:solidFill>
                <a:latin typeface="Verdana" pitchFamily="34" charset="0"/>
              </a:rPr>
            </a:br>
            <a:endParaRPr lang="en-US" sz="2800" dirty="0" smtClean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4040188" cy="1157302"/>
          </a:xfrm>
        </p:spPr>
        <p:txBody>
          <a:bodyPr/>
          <a:lstStyle/>
          <a:p>
            <a:r>
              <a:rPr lang="es-ES" dirty="0" smtClean="0">
                <a:latin typeface="Verdana" pitchFamily="34" charset="0"/>
              </a:rPr>
              <a:t>MERCADO CAMPESINO</a:t>
            </a:r>
          </a:p>
          <a:p>
            <a:r>
              <a:rPr lang="es-ES" dirty="0" smtClean="0">
                <a:latin typeface="Verdana" pitchFamily="34" charset="0"/>
              </a:rPr>
              <a:t>TARIJA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71613"/>
            <a:ext cx="4041775" cy="714379"/>
          </a:xfrm>
        </p:spPr>
        <p:txBody>
          <a:bodyPr/>
          <a:lstStyle/>
          <a:p>
            <a:r>
              <a:rPr lang="es-ES" dirty="0" smtClean="0">
                <a:latin typeface="Verdana" pitchFamily="34" charset="0"/>
              </a:rPr>
              <a:t>PRODUCTOS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10" name="9 Marcador de contenido" descr="rosquetes de San Lorenzo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22786"/>
            <a:ext cx="4040188" cy="3030141"/>
          </a:xfrm>
        </p:spPr>
      </p:pic>
      <p:pic>
        <p:nvPicPr>
          <p:cNvPr id="11" name="10 Marcador de contenido" descr="papas de Tarij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922191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800" b="1" dirty="0" smtClean="0">
                <a:solidFill>
                  <a:srgbClr val="002060"/>
                </a:solidFill>
                <a:latin typeface="Verdana" pitchFamily="34" charset="0"/>
              </a:rPr>
              <a:t>RUTA DE MERCADOS</a:t>
            </a:r>
            <a:br>
              <a:rPr lang="es-ES" sz="2800" b="1" dirty="0" smtClean="0">
                <a:solidFill>
                  <a:srgbClr val="002060"/>
                </a:solidFill>
                <a:latin typeface="Verdana" pitchFamily="34" charset="0"/>
              </a:rPr>
            </a:br>
            <a:r>
              <a:rPr lang="es-ES" sz="2800" dirty="0" smtClean="0">
                <a:solidFill>
                  <a:srgbClr val="002060"/>
                </a:solidFill>
                <a:latin typeface="Verdana" pitchFamily="34" charset="0"/>
              </a:rPr>
              <a:t/>
            </a:r>
            <a:br>
              <a:rPr lang="es-ES" sz="2800" dirty="0" smtClean="0">
                <a:solidFill>
                  <a:srgbClr val="002060"/>
                </a:solidFill>
                <a:latin typeface="Verdana" pitchFamily="34" charset="0"/>
              </a:rPr>
            </a:br>
            <a:endParaRPr lang="en-US" sz="2800" dirty="0" smtClean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4040188" cy="1157302"/>
          </a:xfrm>
        </p:spPr>
        <p:txBody>
          <a:bodyPr/>
          <a:lstStyle/>
          <a:p>
            <a:r>
              <a:rPr lang="es-ES" dirty="0" smtClean="0">
                <a:latin typeface="Verdana" pitchFamily="34" charset="0"/>
              </a:rPr>
              <a:t>MERCADO CAMPESINO</a:t>
            </a:r>
          </a:p>
          <a:p>
            <a:r>
              <a:rPr lang="es-ES" dirty="0" smtClean="0">
                <a:latin typeface="Verdana" pitchFamily="34" charset="0"/>
              </a:rPr>
              <a:t>TARIJA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71613"/>
            <a:ext cx="4041775" cy="714379"/>
          </a:xfrm>
        </p:spPr>
        <p:txBody>
          <a:bodyPr/>
          <a:lstStyle/>
          <a:p>
            <a:r>
              <a:rPr lang="es-ES" dirty="0" smtClean="0">
                <a:latin typeface="Verdana" pitchFamily="34" charset="0"/>
              </a:rPr>
              <a:t>PRODUCTOS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12" name="11 Marcador de contenido" descr="vendiendo arrope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034851" y="2514600"/>
            <a:ext cx="2884885" cy="3846513"/>
          </a:xfrm>
        </p:spPr>
      </p:pic>
      <p:pic>
        <p:nvPicPr>
          <p:cNvPr id="13" name="12 Marcador de contenido" descr="Mote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922191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solidFill>
                  <a:srgbClr val="002060"/>
                </a:solidFill>
                <a:latin typeface="Verdana" pitchFamily="34" charset="0"/>
              </a:rPr>
              <a:t>Ruta del pescado y del caimán</a:t>
            </a:r>
            <a:endParaRPr lang="en-US" sz="28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Verdana" pitchFamily="34" charset="0"/>
              </a:rPr>
              <a:t> Trinidad  en el Beni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s-ES" dirty="0" smtClean="0">
                <a:latin typeface="Verdana" pitchFamily="34" charset="0"/>
              </a:rPr>
              <a:t>Pesca y </a:t>
            </a:r>
            <a:r>
              <a:rPr lang="es-ES" dirty="0" err="1" smtClean="0">
                <a:latin typeface="Verdana" pitchFamily="34" charset="0"/>
              </a:rPr>
              <a:t>paque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8" name="7 Marcador de contenido" descr="DSCN3877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916718" y="3267424"/>
            <a:ext cx="3121152" cy="2340864"/>
          </a:xfrm>
        </p:spPr>
      </p:pic>
      <p:pic>
        <p:nvPicPr>
          <p:cNvPr id="16" name="15 Marcador de contenido" descr="DSCN387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05336" y="3267424"/>
            <a:ext cx="3121152" cy="23408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solidFill>
                  <a:srgbClr val="002060"/>
                </a:solidFill>
                <a:latin typeface="Verdana" pitchFamily="34" charset="0"/>
              </a:rPr>
              <a:t>Ruta del pescado y del caimán</a:t>
            </a:r>
            <a:endParaRPr lang="en-US" sz="28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Verdana" pitchFamily="34" charset="0"/>
              </a:rPr>
              <a:t> Trinidad  en el Beni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s-ES" dirty="0" smtClean="0">
                <a:latin typeface="Verdana" pitchFamily="34" charset="0"/>
              </a:rPr>
              <a:t>Pesca y </a:t>
            </a:r>
            <a:r>
              <a:rPr lang="es-ES" dirty="0" err="1" smtClean="0">
                <a:latin typeface="Verdana" pitchFamily="34" charset="0"/>
              </a:rPr>
              <a:t>paque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12" name="11 Marcador de contenido" descr="DSCN444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05336" y="3267424"/>
            <a:ext cx="3121152" cy="2340864"/>
          </a:xfrm>
        </p:spPr>
      </p:pic>
      <p:pic>
        <p:nvPicPr>
          <p:cNvPr id="10" name="9 Marcador de contenido" descr="DSCN4450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571472" y="2786058"/>
            <a:ext cx="3929090" cy="28222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solidFill>
                  <a:srgbClr val="002060"/>
                </a:solidFill>
                <a:latin typeface="Verdana" pitchFamily="34" charset="0"/>
              </a:rPr>
              <a:t>Ruta del pescado y del caimán</a:t>
            </a:r>
            <a:endParaRPr lang="en-US" sz="28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Verdana" pitchFamily="34" charset="0"/>
              </a:rPr>
              <a:t> Trinidad  en el Beni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Verdana" pitchFamily="34" charset="0"/>
              </a:rPr>
              <a:t>Ríos y naturaleza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11" name="10 Marcador de contenido" descr="DSCN389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16718" y="3267424"/>
            <a:ext cx="3121152" cy="2340864"/>
          </a:xfrm>
        </p:spPr>
      </p:pic>
      <p:pic>
        <p:nvPicPr>
          <p:cNvPr id="13" name="12 Marcador de contenido" descr="DSCN4346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05336" y="3267424"/>
            <a:ext cx="3121152" cy="23408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solidFill>
                  <a:srgbClr val="002060"/>
                </a:solidFill>
                <a:latin typeface="Verdana" pitchFamily="34" charset="0"/>
              </a:rPr>
              <a:t>Ruta del pescado y del caimán</a:t>
            </a:r>
            <a:endParaRPr lang="en-US" sz="28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Verdana" pitchFamily="34" charset="0"/>
              </a:rPr>
              <a:t> Trinidad  en el Beni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Verdana" pitchFamily="34" charset="0"/>
              </a:rPr>
              <a:t>Atractivos en ruta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10" name="9 Marcador de contenido" descr="DSCN3780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916718" y="3267424"/>
            <a:ext cx="3121152" cy="2340864"/>
          </a:xfrm>
        </p:spPr>
      </p:pic>
      <p:pic>
        <p:nvPicPr>
          <p:cNvPr id="12" name="11 Marcador de contenido" descr="DSCN4382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95480" y="2877280"/>
            <a:ext cx="2340864" cy="31211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solidFill>
                  <a:srgbClr val="002060"/>
                </a:solidFill>
                <a:latin typeface="Verdana" pitchFamily="34" charset="0"/>
              </a:rPr>
              <a:t>Ruta del pescado y del caimán</a:t>
            </a:r>
            <a:endParaRPr lang="en-US" sz="28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Verdana" pitchFamily="34" charset="0"/>
              </a:rPr>
              <a:t> Trinidad  en el Beni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Verdana" pitchFamily="34" charset="0"/>
              </a:rPr>
              <a:t>Atractivos en ruta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11" name="10 Marcador de contenido" descr="19 08 07 a 20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22786"/>
            <a:ext cx="4040188" cy="3030141"/>
          </a:xfrm>
        </p:spPr>
      </p:pic>
      <p:pic>
        <p:nvPicPr>
          <p:cNvPr id="13" name="12 Marcador de contenido" descr="19 08 07 a 19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922191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BO" sz="2400" b="1" dirty="0" smtClean="0">
                <a:latin typeface="Verdana" pitchFamily="34" charset="0"/>
              </a:rPr>
              <a:t>CONSIDERACIONES PREVIAS</a:t>
            </a:r>
            <a:endParaRPr lang="en-US" sz="2400" dirty="0">
              <a:latin typeface="Verdana" pitchFamily="34" charset="0"/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ES_tradnl" dirty="0" smtClean="0">
                <a:solidFill>
                  <a:srgbClr val="002060"/>
                </a:solidFill>
                <a:latin typeface="Verdana" pitchFamily="34" charset="0"/>
              </a:rPr>
              <a:t> </a:t>
            </a:r>
            <a:endParaRPr lang="en-US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0">
              <a:buNone/>
            </a:pPr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Una mirada al internet: SORPRENDENTE </a:t>
            </a:r>
          </a:p>
          <a:p>
            <a:pPr lvl="0">
              <a:buNone/>
            </a:pPr>
            <a:endParaRPr lang="en-US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Desarrollo espectacular y revalorización, casi universal, del componente GASTRONOMICO dentro de la oferta de TURISMO.</a:t>
            </a:r>
          </a:p>
          <a:p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La oferta Peruana, Mexicana y Española internacionalizada mucho más con sabores propios. </a:t>
            </a:r>
          </a:p>
          <a:p>
            <a:pPr>
              <a:buNone/>
            </a:pP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Francia, Italia, mucho más gourmet y las enigmáticas China y Tailandia incursionando inclusive en la cocina fusión. 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 </a:t>
            </a:r>
            <a:endParaRPr lang="en-US" dirty="0" smtClean="0">
              <a:solidFill>
                <a:srgbClr val="002060"/>
              </a:solidFill>
              <a:latin typeface="Verdana" pitchFamily="34" charset="0"/>
            </a:endParaRPr>
          </a:p>
          <a:p>
            <a:pPr>
              <a:buNone/>
            </a:pPr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            Simplemente  </a:t>
            </a:r>
          </a:p>
          <a:p>
            <a:pPr>
              <a:buNone/>
            </a:pPr>
            <a:r>
              <a:rPr lang="es-BO" b="1" dirty="0" smtClean="0">
                <a:solidFill>
                  <a:srgbClr val="002060"/>
                </a:solidFill>
                <a:latin typeface="Verdana" pitchFamily="34" charset="0"/>
              </a:rPr>
              <a:t>					ESPECTACULAR!!!!!</a:t>
            </a:r>
            <a:endParaRPr lang="en-US" dirty="0" smtClean="0">
              <a:solidFill>
                <a:srgbClr val="002060"/>
              </a:solidFill>
              <a:latin typeface="Verdana" pitchFamily="34" charset="0"/>
            </a:endParaRPr>
          </a:p>
          <a:p>
            <a:endParaRPr lang="en-US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solidFill>
                  <a:srgbClr val="002060"/>
                </a:solidFill>
                <a:latin typeface="Verdana" pitchFamily="34" charset="0"/>
              </a:rPr>
              <a:t>Ruta del pescado y del caimán</a:t>
            </a:r>
            <a:endParaRPr lang="en-US" sz="28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Verdana" pitchFamily="34" charset="0"/>
              </a:rPr>
              <a:t> Trinidad  en el Beni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Verdana" pitchFamily="34" charset="0"/>
              </a:rPr>
              <a:t>Atractivos Naturales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10" name="9 Marcador de contenido" descr="DSCN3822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306862" y="2877280"/>
            <a:ext cx="2340864" cy="3121152"/>
          </a:xfrm>
        </p:spPr>
      </p:pic>
      <p:pic>
        <p:nvPicPr>
          <p:cNvPr id="12" name="11 Marcador de contenido" descr="DSCN3827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05336" y="3267424"/>
            <a:ext cx="3121152" cy="23408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solidFill>
                  <a:srgbClr val="002060"/>
                </a:solidFill>
                <a:latin typeface="Verdana" pitchFamily="34" charset="0"/>
              </a:rPr>
              <a:t>Ruta del pescado y del caimán</a:t>
            </a:r>
            <a:endParaRPr lang="en-US" sz="28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Verdana" pitchFamily="34" charset="0"/>
              </a:rPr>
              <a:t> Trinidad  en el Beni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Verdana" pitchFamily="34" charset="0"/>
              </a:rPr>
              <a:t>Atractivos en ruta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11" name="10 Marcador de contenido" descr="DSCN3855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306862" y="2877280"/>
            <a:ext cx="2340864" cy="3121152"/>
          </a:xfrm>
        </p:spPr>
      </p:pic>
      <p:pic>
        <p:nvPicPr>
          <p:cNvPr id="15" name="14 Marcador de contenido" descr="DSCN3917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05336" y="3267424"/>
            <a:ext cx="3121152" cy="23408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solidFill>
                  <a:srgbClr val="002060"/>
                </a:solidFill>
                <a:latin typeface="Verdana" pitchFamily="34" charset="0"/>
              </a:rPr>
              <a:t>Ruta del pescado y del caimán</a:t>
            </a:r>
            <a:endParaRPr lang="en-US" sz="28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Verdana" pitchFamily="34" charset="0"/>
              </a:rPr>
              <a:t> Trinidad  en el Beni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Verdana" pitchFamily="34" charset="0"/>
              </a:rPr>
              <a:t>Su gente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10" name="9 Marcador de contenido" descr="DSCN3899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28596" y="2714620"/>
            <a:ext cx="3929090" cy="3429024"/>
          </a:xfrm>
        </p:spPr>
      </p:pic>
      <p:pic>
        <p:nvPicPr>
          <p:cNvPr id="12" name="11 Marcador de contenido" descr="DSCN391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05336" y="3267424"/>
            <a:ext cx="3121152" cy="23408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solidFill>
                  <a:srgbClr val="002060"/>
                </a:solidFill>
                <a:latin typeface="Verdana" pitchFamily="34" charset="0"/>
              </a:rPr>
              <a:t>Ruta del pescado y del caimán</a:t>
            </a:r>
            <a:endParaRPr lang="en-US" sz="28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Verdana" pitchFamily="34" charset="0"/>
              </a:rPr>
              <a:t> Trinidad  en el Beni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Verdana" pitchFamily="34" charset="0"/>
              </a:rPr>
              <a:t>Restaurantes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11" name="10 Marcador de contenido" descr="DSCN388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16718" y="3267424"/>
            <a:ext cx="3121152" cy="2340864"/>
          </a:xfrm>
        </p:spPr>
      </p:pic>
      <p:pic>
        <p:nvPicPr>
          <p:cNvPr id="13" name="12 Marcador de contenido" descr="DSCN435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05336" y="3267424"/>
            <a:ext cx="3121152" cy="23408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solidFill>
                  <a:srgbClr val="002060"/>
                </a:solidFill>
                <a:latin typeface="Verdana" pitchFamily="34" charset="0"/>
              </a:rPr>
              <a:t>Ruta del pescado y del caimán</a:t>
            </a:r>
            <a:endParaRPr lang="en-US" sz="28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Verdana" pitchFamily="34" charset="0"/>
              </a:rPr>
              <a:t> Trinidad  en el Beni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Verdana" pitchFamily="34" charset="0"/>
              </a:rPr>
              <a:t>Restaurantes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10" name="9 Marcador de contenido" descr="19 08 07 a 22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22786"/>
            <a:ext cx="4040188" cy="3030141"/>
          </a:xfrm>
        </p:spPr>
      </p:pic>
      <p:pic>
        <p:nvPicPr>
          <p:cNvPr id="12" name="11 Marcador de contenido" descr="DSCN430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05336" y="3267424"/>
            <a:ext cx="3121152" cy="23408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BO" sz="2400" b="1" dirty="0" smtClean="0">
                <a:latin typeface="Verdana" pitchFamily="34" charset="0"/>
              </a:rPr>
              <a:t>UNA MIRADA A BOLIVIA</a:t>
            </a:r>
            <a:endParaRPr lang="en-US" sz="2400" dirty="0">
              <a:latin typeface="Verdana" pitchFamily="34" charset="0"/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Muestras gastronómicas efectuadas en Santa Cruz, La Paz, Tarija y otras ciudades en ocasión de Ferias Internacionales, Festivales de comida gourmet o concursos de cocina andino fusión.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0"/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Potencial turístico gastronómica </a:t>
            </a:r>
          </a:p>
          <a:p>
            <a:pPr lvl="0"/>
            <a:endParaRPr lang="es-BO" sz="14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0"/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La tradición culinaria  traída por los españoles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0"/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Variedad de la  gastronomía de Bolivia. Platos típicos por regiones.  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lvl="0"/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Los productos autóctonos americanos  (el maíz, la papa, el girasol, el tomate, los zapallos y calabazas, mandioca, camote, maní, porotos, cacao, ajíes). </a:t>
            </a:r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endParaRPr lang="en-US" sz="1400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s-BO" sz="1400" b="1" dirty="0" smtClean="0">
                <a:solidFill>
                  <a:srgbClr val="002060"/>
                </a:solidFill>
                <a:latin typeface="Verdana" pitchFamily="34" charset="0"/>
              </a:rPr>
              <a:t>La comida y los restaurantes que identifica a los departamentos y regiones.</a:t>
            </a:r>
            <a:endParaRPr lang="en-US" sz="1400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s-BO" sz="2800" b="1" dirty="0" smtClean="0">
                <a:solidFill>
                  <a:srgbClr val="002060"/>
                </a:solidFill>
                <a:latin typeface="Verdana" pitchFamily="34" charset="0"/>
              </a:rPr>
              <a:t>La tradición culinaria  traída por los españoles</a:t>
            </a:r>
            <a:r>
              <a:rPr lang="en-US" sz="2800" dirty="0" smtClean="0">
                <a:solidFill>
                  <a:srgbClr val="002060"/>
                </a:solidFill>
                <a:latin typeface="Verdana" pitchFamily="34" charset="0"/>
              </a:rPr>
              <a:t/>
            </a:r>
            <a:br>
              <a:rPr lang="en-US" sz="2800" dirty="0" smtClean="0">
                <a:solidFill>
                  <a:srgbClr val="002060"/>
                </a:solidFill>
                <a:latin typeface="Verdana" pitchFamily="34" charset="0"/>
              </a:rPr>
            </a:br>
            <a:endParaRPr lang="en-US" sz="2800" dirty="0"/>
          </a:p>
        </p:txBody>
      </p:sp>
      <p:pic>
        <p:nvPicPr>
          <p:cNvPr id="5" name="4 Marcador de contenido" descr="suspiro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5 Marcador de contenido" descr="empanadas blanqueada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s-BO" sz="2800" b="1" dirty="0" smtClean="0">
                <a:solidFill>
                  <a:srgbClr val="002060"/>
                </a:solidFill>
                <a:latin typeface="Verdana" pitchFamily="34" charset="0"/>
              </a:rPr>
              <a:t>La tradición culinaria  traída por los españoles</a:t>
            </a:r>
            <a:r>
              <a:rPr lang="en-US" sz="2800" dirty="0" smtClean="0">
                <a:solidFill>
                  <a:srgbClr val="002060"/>
                </a:solidFill>
                <a:latin typeface="Verdana" pitchFamily="34" charset="0"/>
              </a:rPr>
              <a:t/>
            </a:r>
            <a:br>
              <a:rPr lang="en-US" sz="2800" dirty="0" smtClean="0">
                <a:solidFill>
                  <a:srgbClr val="002060"/>
                </a:solidFill>
                <a:latin typeface="Verdana" pitchFamily="34" charset="0"/>
              </a:rPr>
            </a:br>
            <a:endParaRPr lang="en-US" sz="2800" dirty="0"/>
          </a:p>
        </p:txBody>
      </p:sp>
      <p:pic>
        <p:nvPicPr>
          <p:cNvPr id="9" name="8 Marcador de contenido" descr="alfajore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10" name="9 Marcador de contenido" descr="dulce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229600" cy="785818"/>
          </a:xfrm>
        </p:spPr>
        <p:txBody>
          <a:bodyPr>
            <a:noAutofit/>
          </a:bodyPr>
          <a:lstStyle/>
          <a:p>
            <a:pPr lvl="0"/>
            <a:r>
              <a:rPr lang="es-BO" sz="2800" b="1" dirty="0" smtClean="0">
                <a:solidFill>
                  <a:srgbClr val="002060"/>
                </a:solidFill>
                <a:latin typeface="Verdana" pitchFamily="34" charset="0"/>
              </a:rPr>
              <a:t>Variedad de la  gastronomía de Bolivia. Platos típicos por regiones.  </a:t>
            </a:r>
            <a:endParaRPr lang="en-US" sz="2800" dirty="0" smtClean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7" name="6 Marcador de contenido" descr="aji de cuerill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8" name="7 Marcador de contenido" descr="chamfain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229600" cy="785818"/>
          </a:xfrm>
        </p:spPr>
        <p:txBody>
          <a:bodyPr>
            <a:noAutofit/>
          </a:bodyPr>
          <a:lstStyle/>
          <a:p>
            <a:pPr lvl="0"/>
            <a:r>
              <a:rPr lang="es-BO" sz="2800" b="1" dirty="0" smtClean="0">
                <a:solidFill>
                  <a:srgbClr val="002060"/>
                </a:solidFill>
                <a:latin typeface="Verdana" pitchFamily="34" charset="0"/>
              </a:rPr>
              <a:t>Variedad de la  gastronomía de Bolivia. Platos típicos por regiones.  </a:t>
            </a:r>
            <a:endParaRPr lang="en-US" sz="2800" dirty="0" smtClean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9" name="8 Marcador de contenido" descr="picante surtid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10" name="9 Marcador de contenido" descr="DSCN31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229600" cy="785818"/>
          </a:xfrm>
        </p:spPr>
        <p:txBody>
          <a:bodyPr>
            <a:noAutofit/>
          </a:bodyPr>
          <a:lstStyle/>
          <a:p>
            <a:pPr lvl="0"/>
            <a:r>
              <a:rPr lang="es-BO" sz="2800" b="1" dirty="0" smtClean="0">
                <a:solidFill>
                  <a:srgbClr val="002060"/>
                </a:solidFill>
                <a:latin typeface="Verdana" pitchFamily="34" charset="0"/>
              </a:rPr>
              <a:t>Variedad de la  gastronomía de Bolivia. Platos típicos por regiones.  </a:t>
            </a:r>
            <a:endParaRPr lang="en-US" sz="2800" dirty="0" smtClean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7" name="6 Marcador de contenido" descr="arvejad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8" name="7 Marcador de contenido" descr="plato de saic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Intermedi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209</TotalTime>
  <Words>863</Words>
  <Application>Microsoft Office PowerPoint</Application>
  <PresentationFormat>Presentación en pantalla (4:3)</PresentationFormat>
  <Paragraphs>174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Flujo</vt:lpstr>
      <vt:lpstr>XIX CONGRESO PANAMERICANO DE ESCUELAS DE HOTELERIA,  GASTRONOMÍA Y TURISMO  CONPEHT, BOLIVIA 2009</vt:lpstr>
      <vt:lpstr>PERSPECTIVAS PARA EL DESARROLLO DE RUTAS GASTRONÓMICAS EN BOLIVIA</vt:lpstr>
      <vt:lpstr>CONSIDERACIONES PREVIAS</vt:lpstr>
      <vt:lpstr>UNA MIRADA A BOLIVIA</vt:lpstr>
      <vt:lpstr>La tradición culinaria  traída por los españoles </vt:lpstr>
      <vt:lpstr>La tradición culinaria  traída por los españoles </vt:lpstr>
      <vt:lpstr>Variedad de la  gastronomía de Bolivia. Platos típicos por regiones.  </vt:lpstr>
      <vt:lpstr>Variedad de la  gastronomía de Bolivia. Platos típicos por regiones.  </vt:lpstr>
      <vt:lpstr>Variedad de la  gastronomía de Bolivia. Platos típicos por regiones.  </vt:lpstr>
      <vt:lpstr>Variedad de la  gastronomía de Bolivia. Platos típicos por regiones.  </vt:lpstr>
      <vt:lpstr>Variedad de la  gastronomía de Bolivia. Platos típicos por regiones.  </vt:lpstr>
      <vt:lpstr>Variedad de la  gastronomía de Bolivia. Platos típicos por regiones.  </vt:lpstr>
      <vt:lpstr>Variedad de la  gastronomía de Bolivia. Platos típicos por regiones.  </vt:lpstr>
      <vt:lpstr>ABORDANDO EL TEMA</vt:lpstr>
      <vt:lpstr>  GASTRONOMIA para el TURISMO.  ¿De qué estamos hablando?........ </vt:lpstr>
      <vt:lpstr>            ACTIVIDADES DEL TURISMO GASTRONOMICO </vt:lpstr>
      <vt:lpstr>            ELEMENTOS CONDICIONANTES PARA LA ESTRUCTURACIÓN DE OFERTA TURISTICA “RELEVANTE” EN TORNO A LA GASTRONOMIA.  (en Bolivia)</vt:lpstr>
      <vt:lpstr>            ELEMENTOS CONDICIONANTES …</vt:lpstr>
      <vt:lpstr>            POTENCIALES    RUTAS   TURÍSTICAS GASTRONÓMICAS  EN   BOLIVIA</vt:lpstr>
      <vt:lpstr>RUTA DE MERCADOS  </vt:lpstr>
      <vt:lpstr>RUTA DE MERCADOS  </vt:lpstr>
      <vt:lpstr>RUTA DE MERCADOS  </vt:lpstr>
      <vt:lpstr>RUTA DE MERCADOS  </vt:lpstr>
      <vt:lpstr>RUTA DE MERCADOS  </vt:lpstr>
      <vt:lpstr>Ruta del pescado y del caimán</vt:lpstr>
      <vt:lpstr>Ruta del pescado y del caimán</vt:lpstr>
      <vt:lpstr>Ruta del pescado y del caimán</vt:lpstr>
      <vt:lpstr>Ruta del pescado y del caimán</vt:lpstr>
      <vt:lpstr>Ruta del pescado y del caimán</vt:lpstr>
      <vt:lpstr>Ruta del pescado y del caimán</vt:lpstr>
      <vt:lpstr>Ruta del pescado y del caimán</vt:lpstr>
      <vt:lpstr>Ruta del pescado y del caimán</vt:lpstr>
      <vt:lpstr>Ruta del pescado y del caimán</vt:lpstr>
      <vt:lpstr>Ruta del pescado y del caimán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hola</dc:title>
  <dc:creator>KQuintana</dc:creator>
  <cp:lastModifiedBy>pc</cp:lastModifiedBy>
  <cp:revision>25</cp:revision>
  <dcterms:created xsi:type="dcterms:W3CDTF">2009-10-29T01:12:30Z</dcterms:created>
  <dcterms:modified xsi:type="dcterms:W3CDTF">2009-10-30T17:28:30Z</dcterms:modified>
</cp:coreProperties>
</file>